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hape 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685800" y="1583342"/>
            <a:ext cx="7772400" cy="1159857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rgbClr val="666666"/>
                </a:solidFill>
              </a:defRPr>
            </a:lvl1pPr>
            <a:lvl2pPr algn="ctr">
              <a:defRPr sz="3000">
                <a:solidFill>
                  <a:srgbClr val="666666"/>
                </a:solidFill>
              </a:defRPr>
            </a:lvl2pPr>
            <a:lvl3pPr algn="ctr">
              <a:defRPr sz="3000">
                <a:solidFill>
                  <a:srgbClr val="666666"/>
                </a:solidFill>
              </a:defRPr>
            </a:lvl3pPr>
            <a:lvl4pPr algn="ctr">
              <a:defRPr sz="3000">
                <a:solidFill>
                  <a:srgbClr val="666666"/>
                </a:solidFill>
              </a:defRPr>
            </a:lvl4pPr>
            <a:lvl5pPr algn="ctr">
              <a:defRPr sz="3000">
                <a:solidFill>
                  <a:srgbClr val="66666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half" idx="1"/>
          </p:nvPr>
        </p:nvSpPr>
        <p:spPr>
          <a:xfrm>
            <a:off x="457200" y="1200150"/>
            <a:ext cx="3994526" cy="3725680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  <a:lvl2pPr algn="l">
              <a:defRPr sz="3000"/>
            </a:lvl2pPr>
            <a:lvl3pPr algn="l">
              <a:defRPr sz="3000"/>
            </a:lvl3pPr>
            <a:lvl4pPr algn="l">
              <a:defRPr sz="3000"/>
            </a:lvl4pPr>
            <a:lvl5pPr algn="l"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body" sz="half" idx="13"/>
          </p:nvPr>
        </p:nvSpPr>
        <p:spPr>
          <a:xfrm>
            <a:off x="4692272" y="1200150"/>
            <a:ext cx="3994527" cy="3725680"/>
          </a:xfrm>
          <a:prstGeom prst="rect">
            <a:avLst/>
          </a:prstGeom>
        </p:spPr>
        <p:txBody>
          <a:bodyPr/>
          <a:lstStyle/>
          <a:p>
            <a:pPr algn="l">
              <a:defRPr sz="3000"/>
            </a:pP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body" sz="quarter" idx="1"/>
          </p:nvPr>
        </p:nvSpPr>
        <p:spPr>
          <a:xfrm>
            <a:off x="457200" y="4406308"/>
            <a:ext cx="8229600" cy="51952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</a:lvl1pPr>
            <a:lvl2pPr algn="ctr">
              <a:spcBef>
                <a:spcPts val="300"/>
              </a:spcBef>
            </a:lvl2pPr>
            <a:lvl3pPr algn="ctr">
              <a:spcBef>
                <a:spcPts val="300"/>
              </a:spcBef>
            </a:lvl3pPr>
            <a:lvl4pPr algn="ctr">
              <a:spcBef>
                <a:spcPts val="300"/>
              </a:spcBef>
            </a:lvl4pPr>
            <a:lvl5pPr algn="ctr">
              <a:spcBef>
                <a:spcPts val="3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200150"/>
            <a:ext cx="8229600" cy="3391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3199" y="4598525"/>
            <a:ext cx="1284676" cy="44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wajug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7088" y="4393325"/>
            <a:ext cx="817856" cy="85725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just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just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just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just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just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just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just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just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just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12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11.tif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Relationship Id="rId4" Type="http://schemas.openxmlformats.org/officeDocument/2006/relationships/image" Target="../media/image48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hyperlink" Target="https://goo.gl/NkQXJ6" TargetMode="External"/><Relationship Id="rId4" Type="http://schemas.openxmlformats.org/officeDocument/2006/relationships/image" Target="../media/image16.tif"/><Relationship Id="rId5" Type="http://schemas.openxmlformats.org/officeDocument/2006/relationships/image" Target="../media/image17.tif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IG3Z76" TargetMode="External"/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dd.lego.com" TargetMode="External"/><Relationship Id="rId3" Type="http://schemas.openxmlformats.org/officeDocument/2006/relationships/image" Target="../media/image63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rZyncZ" TargetMode="External"/><Relationship Id="rId3" Type="http://schemas.openxmlformats.org/officeDocument/2006/relationships/image" Target="../media/image64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Relationship Id="rId3" Type="http://schemas.openxmlformats.org/officeDocument/2006/relationships/image" Target="../media/image23.tif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24.tif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hyperlink" Target="https://goo.gl/uDNhZu" TargetMode="Externa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zvknu2" TargetMode="External"/><Relationship Id="rId3" Type="http://schemas.openxmlformats.org/officeDocument/2006/relationships/image" Target="../media/image68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hyperlink" Target="https://www.youtube.com/watch?v=VkDytYK0r0c" TargetMode="Externa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eDuyvb" TargetMode="Externa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eDuyvb" TargetMode="Externa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egoengineering.com/alternative-programming-languages/" TargetMode="Externa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W8DlKx" TargetMode="External"/><Relationship Id="rId3" Type="http://schemas.openxmlformats.org/officeDocument/2006/relationships/hyperlink" Target="https://goo.gl/tA24Gr" TargetMode="External"/><Relationship Id="rId4" Type="http://schemas.openxmlformats.org/officeDocument/2006/relationships/hyperlink" Target="https://goo.gl/bB50jY" TargetMode="External"/><Relationship Id="rId5" Type="http://schemas.openxmlformats.org/officeDocument/2006/relationships/hyperlink" Target="http://www.wajug.be/" TargetMode="External"/><Relationship Id="rId6" Type="http://schemas.openxmlformats.org/officeDocument/2006/relationships/hyperlink" Target="http://www.devoxx4kids.org/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ctrTitle"/>
          </p:nvPr>
        </p:nvSpPr>
        <p:spPr>
          <a:xfrm>
            <a:off x="2608006" y="2480722"/>
            <a:ext cx="6709570" cy="2067206"/>
          </a:xfrm>
          <a:prstGeom prst="rect">
            <a:avLst/>
          </a:prstGeom>
        </p:spPr>
        <p:txBody>
          <a:bodyPr/>
          <a:lstStyle/>
          <a:p>
            <a:pPr defTabSz="850391">
              <a:defRPr sz="4464"/>
            </a:pPr>
            <a:r>
              <a:t>Véhicule autonome avec</a:t>
            </a:r>
            <a:r>
              <a:t> Lego Mindstorms EV3</a:t>
            </a:r>
          </a:p>
        </p:txBody>
      </p:sp>
      <p:pic>
        <p:nvPicPr>
          <p:cNvPr id="6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7386" y="1509641"/>
            <a:ext cx="2154299" cy="756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39984" y="2564755"/>
            <a:ext cx="4157734" cy="2215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wajug_logo_ful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7492" y="-377516"/>
            <a:ext cx="6709672" cy="2577798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3388191" y="4762961"/>
            <a:ext cx="236761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Version 1.0 - 21 janvier 2017</a:t>
            </a:r>
          </a:p>
        </p:txBody>
      </p:sp>
      <p:sp>
        <p:nvSpPr>
          <p:cNvPr id="71" name="Shape 71"/>
          <p:cNvSpPr/>
          <p:nvPr/>
        </p:nvSpPr>
        <p:spPr>
          <a:xfrm rot="1498812">
            <a:off x="7945397" y="3951952"/>
            <a:ext cx="1015504" cy="961463"/>
          </a:xfrm>
          <a:prstGeom prst="ellipse">
            <a:avLst/>
          </a:prstGeom>
          <a:solidFill>
            <a:srgbClr val="D31920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Niveau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Avancé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Trouver l’entrée du parking</a:t>
            </a:r>
          </a:p>
        </p:txBody>
      </p:sp>
      <p:pic>
        <p:nvPicPr>
          <p:cNvPr id="10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9872" y="1081090"/>
            <a:ext cx="7518401" cy="349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4948" y="3882068"/>
            <a:ext cx="1397001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4658" y="1894077"/>
            <a:ext cx="1223809" cy="920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01099 0.002469" origin="layout" pathEditMode="relative">
                                      <p:cBhvr>
                                        <p:cTn id="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 parquer</a:t>
            </a:r>
          </a:p>
        </p:txBody>
      </p:sp>
      <p:pic>
        <p:nvPicPr>
          <p:cNvPr id="10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9872" y="1081090"/>
            <a:ext cx="7518401" cy="349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9449" y="3896164"/>
            <a:ext cx="1397001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4658" y="1894077"/>
            <a:ext cx="1223809" cy="920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15305 0.006431 -0.031381 -0.002006 -0.042272 -0.022177 C -0.052718 -0.041524 -0.056486 -0.066199 -0.058463 -0.092248 C -0.060514 -0.119261 -0.060902 -0.148422 -0.060741 -0.176510 C -0.060368 -0.241536 -0.059334 -0.306507 -0.057631 -0.371467" origin="layout" pathEditMode="relative">
                                      <p:cBhvr>
                                        <p:cTn id="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withEffect" presetSubtype="0" presetID="8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Quitter le parking</a:t>
            </a:r>
          </a:p>
        </p:txBody>
      </p:sp>
      <p:pic>
        <p:nvPicPr>
          <p:cNvPr id="11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9872" y="1081090"/>
            <a:ext cx="7518401" cy="349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2559050" y="1987550"/>
            <a:ext cx="1397000" cy="85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4658" y="1894077"/>
            <a:ext cx="1223809" cy="920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5449" y="1447593"/>
            <a:ext cx="464464" cy="857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after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9" dur="1000" fill="hold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fill="hold" autoRev="1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01870 0.061273 -0.002241 0.122661 -0.001114 0.183991 C -0.000959 0.192419 -0.000776 0.200846 -0.000595 0.209273 C -0.000189 0.228103 0.000207 0.246976 -0.000769 0.265746 C -0.002784 0.304464 -0.009139 0.346850 0.005793 0.375180 C 0.015109 0.392856 0.028969 0.397259 0.041452 0.389755 C 0.047555 0.386086 0.053371 0.379580 0.058120 0.371553" origin="layout" pathEditMode="relative">
                                      <p:cBhvr>
                                        <p:cTn id="1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mph" nodeType="withEffect" presetSubtype="0" presetID="8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-3148934">
                                      <p:cBhvr>
                                        <p:cTn id="1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mph" nodeType="afterEffect" presetSubtype="0" presetID="8" grpId="5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-2251065">
                                      <p:cBhvr>
                                        <p:cTn id="1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" grpId="1"/>
      <p:bldP build="whole" bldLvl="1" animBg="1" rev="0" advAuto="0" spid="117" grpId="2"/>
      <p:bldP build="whole" bldLvl="1" animBg="1" rev="0" advAuto="0" spid="115" grpId="4"/>
      <p:bldP build="whole" bldLvl="1" animBg="1" rev="0" advAuto="0" spid="115" grpId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Reprendre la route</a:t>
            </a:r>
          </a:p>
        </p:txBody>
      </p:sp>
      <p:pic>
        <p:nvPicPr>
          <p:cNvPr id="1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9872" y="1081090"/>
            <a:ext cx="7518401" cy="349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9449" y="3896164"/>
            <a:ext cx="1397001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4658" y="1894077"/>
            <a:ext cx="1223809" cy="920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45706 0.028143 -0.093896 0.041383 -0.142249 0.039082 C -0.167040 0.037903 -0.193587 0.027801 -0.202440 -0.011645 C -0.208071 -0.036736 -0.203394 -0.065420 -0.191088 -0.081268" origin="layout" pathEditMode="relative">
                                      <p:cBhvr>
                                        <p:cTn id="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withEffect" presetSubtype="0" presetID="8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3864935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Éviter les collisions</a:t>
            </a:r>
          </a:p>
        </p:txBody>
      </p:sp>
      <p:pic>
        <p:nvPicPr>
          <p:cNvPr id="1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016000"/>
            <a:ext cx="7518400" cy="448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Éviter les collisions</a:t>
            </a:r>
          </a:p>
        </p:txBody>
      </p:sp>
      <p:pic>
        <p:nvPicPr>
          <p:cNvPr id="12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016000"/>
            <a:ext cx="7518400" cy="378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De quoi est composé ton robot ?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xfrm>
            <a:off x="2853425" y="1200150"/>
            <a:ext cx="5833500" cy="3391199"/>
          </a:xfrm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t>Une </a:t>
            </a:r>
            <a:r>
              <a:rPr>
                <a:solidFill>
                  <a:srgbClr val="FF9900"/>
                </a:solidFill>
              </a:rPr>
              <a:t>brique EV3</a:t>
            </a:r>
            <a:r>
              <a:t> sur laquelle sont reliés les capteurs et les moteurs : c’est le </a:t>
            </a:r>
            <a:r>
              <a:rPr>
                <a:solidFill>
                  <a:srgbClr val="FF9900"/>
                </a:solidFill>
              </a:rPr>
              <a:t>cerveau</a:t>
            </a:r>
            <a:r>
              <a:t> du robot. Dans cette brique, nous téléchargerons les programmes faits sur le PC.</a:t>
            </a:r>
          </a:p>
          <a:p>
            <a:pPr>
              <a:lnSpc>
                <a:spcPct val="150000"/>
              </a:lnSpc>
            </a:pPr>
          </a:p>
          <a:p>
            <a:pPr marL="457200" indent="-3429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t>2 </a:t>
            </a:r>
            <a:r>
              <a:rPr>
                <a:solidFill>
                  <a:srgbClr val="FF9900"/>
                </a:solidFill>
              </a:rPr>
              <a:t>moteurs de grande puissance</a:t>
            </a:r>
            <a:r>
              <a:t> pour diriger le robot.</a:t>
            </a:r>
          </a:p>
        </p:txBody>
      </p:sp>
      <p:pic>
        <p:nvPicPr>
          <p:cNvPr id="13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1545" y="1132725"/>
            <a:ext cx="3590427" cy="191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824" y="3115623"/>
            <a:ext cx="1533689" cy="1150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body" idx="1"/>
          </p:nvPr>
        </p:nvSpPr>
        <p:spPr>
          <a:xfrm>
            <a:off x="2853425" y="1206157"/>
            <a:ext cx="5833500" cy="3391199"/>
          </a:xfrm>
          <a:prstGeom prst="rect">
            <a:avLst/>
          </a:prstGeom>
        </p:spPr>
        <p:txBody>
          <a:bodyPr/>
          <a:lstStyle/>
          <a:p>
            <a:pPr marL="208026" defTabSz="832104">
              <a:lnSpc>
                <a:spcPct val="150000"/>
              </a:lnSpc>
              <a:defRPr sz="1638"/>
            </a:pPr>
          </a:p>
          <a:p>
            <a:pPr marL="416052" indent="-312039" defTabSz="832104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●"/>
              <a:defRPr sz="1638"/>
            </a:pPr>
            <a:r>
              <a:t>1 </a:t>
            </a:r>
            <a:r>
              <a:rPr>
                <a:solidFill>
                  <a:srgbClr val="FF9900"/>
                </a:solidFill>
              </a:rPr>
              <a:t>capteur de couleur </a:t>
            </a:r>
            <a:r>
              <a:t>capable de </a:t>
            </a:r>
            <a:r>
              <a:t>détecter 7 couleurs, mais également la luminosité ambiante et l’intensité de de la lumière réfléchie.</a:t>
            </a:r>
          </a:p>
          <a:p>
            <a:pPr defTabSz="832104">
              <a:lnSpc>
                <a:spcPct val="150000"/>
              </a:lnSpc>
              <a:defRPr sz="1638"/>
            </a:pPr>
          </a:p>
          <a:p>
            <a:pPr marL="416052" indent="-312039" defTabSz="832104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●"/>
              <a:defRPr sz="1638"/>
            </a:pPr>
            <a:r>
              <a:t>1 </a:t>
            </a:r>
            <a:r>
              <a:rPr>
                <a:solidFill>
                  <a:srgbClr val="FF9900"/>
                </a:solidFill>
              </a:rPr>
              <a:t>capteur infrarouge</a:t>
            </a:r>
            <a:r>
              <a:t> pour détecter les objets à distance (mode proximité - 70 cm max) et recevoir des ordres transmis via la commande à distance (mode balise - portée de 200 cm).</a:t>
            </a:r>
          </a:p>
        </p:txBody>
      </p:sp>
      <p:sp>
        <p:nvSpPr>
          <p:cNvPr id="136" name="Shape 136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De quoi est composé ton robot ?</a:t>
            </a:r>
          </a:p>
        </p:txBody>
      </p:sp>
      <p:pic>
        <p:nvPicPr>
          <p:cNvPr id="13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917" y="1342894"/>
            <a:ext cx="3079466" cy="1641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322" y="3002565"/>
            <a:ext cx="2946656" cy="1570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body" idx="1"/>
          </p:nvPr>
        </p:nvSpPr>
        <p:spPr>
          <a:xfrm>
            <a:off x="2853425" y="1206157"/>
            <a:ext cx="5833500" cy="3391199"/>
          </a:xfrm>
          <a:prstGeom prst="rect">
            <a:avLst/>
          </a:prstGeom>
        </p:spPr>
        <p:txBody>
          <a:bodyPr/>
          <a:lstStyle/>
          <a:p>
            <a:pPr marL="228600">
              <a:lnSpc>
                <a:spcPct val="150000"/>
              </a:lnSpc>
            </a:pPr>
          </a:p>
          <a:p>
            <a:pPr marL="457200" indent="-3429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t>1 </a:t>
            </a:r>
            <a:r>
              <a:rPr>
                <a:solidFill>
                  <a:srgbClr val="FF9900"/>
                </a:solidFill>
              </a:rPr>
              <a:t>télécommande infrarouge </a:t>
            </a:r>
            <a:r>
              <a:t>pour transmettre des commandes au capteur infrarouge.</a:t>
            </a:r>
          </a:p>
        </p:txBody>
      </p:sp>
      <p:sp>
        <p:nvSpPr>
          <p:cNvPr id="141" name="Shape 141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De quoi est composé ton robot ?</a:t>
            </a:r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199" y="1595121"/>
            <a:ext cx="1648592" cy="1247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Comment programmer pour EV3 ?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xfrm>
            <a:off x="3073849" y="1200150"/>
            <a:ext cx="5613001" cy="3391199"/>
          </a:xfrm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t>Les instructions sont sous forme de </a:t>
            </a:r>
            <a:r>
              <a:rPr>
                <a:solidFill>
                  <a:srgbClr val="FF9900"/>
                </a:solidFill>
              </a:rPr>
              <a:t>briques graphiques</a:t>
            </a:r>
            <a:r>
              <a:t> que l'on va ajouter les unes aux autres pour construire le programme. On peut :</a:t>
            </a:r>
          </a:p>
          <a:p>
            <a:pPr marL="914400" indent="-3429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t>faire </a:t>
            </a:r>
            <a:r>
              <a:rPr>
                <a:solidFill>
                  <a:srgbClr val="FF9900"/>
                </a:solidFill>
              </a:rPr>
              <a:t>avancer</a:t>
            </a:r>
            <a:r>
              <a:t> le robot,</a:t>
            </a:r>
          </a:p>
          <a:p>
            <a:pPr marL="914400" indent="-3429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t>le faire </a:t>
            </a:r>
            <a:r>
              <a:rPr>
                <a:solidFill>
                  <a:srgbClr val="FF9900"/>
                </a:solidFill>
              </a:rPr>
              <a:t>attendre</a:t>
            </a:r>
            <a:r>
              <a:t>,</a:t>
            </a:r>
          </a:p>
          <a:p>
            <a:pPr marL="914400" indent="-3429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t>lui faire </a:t>
            </a:r>
            <a:r>
              <a:rPr>
                <a:solidFill>
                  <a:srgbClr val="FF9900"/>
                </a:solidFill>
              </a:rPr>
              <a:t>jouer un son</a:t>
            </a:r>
            <a:r>
              <a:t>,</a:t>
            </a:r>
          </a:p>
          <a:p>
            <a:pPr marL="914400" indent="-3429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●"/>
            </a:pPr>
            <a:r>
              <a:t>lui faire </a:t>
            </a:r>
            <a:r>
              <a:rPr>
                <a:solidFill>
                  <a:srgbClr val="FF9900"/>
                </a:solidFill>
              </a:rPr>
              <a:t>afficher des images</a:t>
            </a:r>
            <a:r>
              <a:t>, etc.</a:t>
            </a:r>
          </a:p>
        </p:txBody>
      </p:sp>
      <p:pic>
        <p:nvPicPr>
          <p:cNvPr id="146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549" y="1349321"/>
            <a:ext cx="2572075" cy="3034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Quel est le point commun ?</a:t>
            </a:r>
          </a:p>
        </p:txBody>
      </p:sp>
      <p:pic>
        <p:nvPicPr>
          <p:cNvPr id="7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1825" y="1160479"/>
            <a:ext cx="4631863" cy="2822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090" y="1160479"/>
            <a:ext cx="4260440" cy="2822542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3059399" y="1426300"/>
            <a:ext cx="792455" cy="899501"/>
          </a:xfrm>
          <a:prstGeom prst="ellips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pPr defTabSz="1733973">
              <a:defRPr sz="2600"/>
            </a:pPr>
          </a:p>
        </p:txBody>
      </p:sp>
      <p:sp>
        <p:nvSpPr>
          <p:cNvPr id="77" name="Shape 77"/>
          <p:cNvSpPr/>
          <p:nvPr/>
        </p:nvSpPr>
        <p:spPr>
          <a:xfrm>
            <a:off x="6535867" y="1706531"/>
            <a:ext cx="983778" cy="831851"/>
          </a:xfrm>
          <a:prstGeom prst="ellips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pPr defTabSz="1733973"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99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" grpId="1"/>
      <p:bldP build="whole" bldLvl="1" animBg="1" rev="0" advAuto="0" spid="77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Espace de travail</a:t>
            </a:r>
          </a:p>
        </p:txBody>
      </p:sp>
      <p:pic>
        <p:nvPicPr>
          <p:cNvPr id="1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706" y="1081746"/>
            <a:ext cx="5852991" cy="3497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Actions</a:t>
            </a: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1812310"/>
            <a:ext cx="6934200" cy="15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0350" y="1793260"/>
            <a:ext cx="6083300" cy="156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Contrôles du déroulement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Capteurs</a:t>
            </a:r>
          </a:p>
        </p:txBody>
      </p:sp>
      <p:pic>
        <p:nvPicPr>
          <p:cNvPr id="1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400" y="1805960"/>
            <a:ext cx="6045200" cy="153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Opérations sur les données</a:t>
            </a:r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86177"/>
            <a:ext cx="9144001" cy="1376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 Avancé</a:t>
            </a:r>
          </a:p>
        </p:txBody>
      </p:sp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1793260"/>
            <a:ext cx="8940800" cy="156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Mes blocs</a:t>
            </a:r>
          </a:p>
        </p:txBody>
      </p:sp>
      <p:pic>
        <p:nvPicPr>
          <p:cNvPr id="1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700" y="1774210"/>
            <a:ext cx="4038600" cy="160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Informations de la brique EV3</a:t>
            </a:r>
          </a:p>
        </p:txBody>
      </p:sp>
      <p:pic>
        <p:nvPicPr>
          <p:cNvPr id="1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450" y="1729760"/>
            <a:ext cx="4737100" cy="168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Affichage des ports</a:t>
            </a:r>
          </a:p>
        </p:txBody>
      </p:sp>
      <p:pic>
        <p:nvPicPr>
          <p:cNvPr id="17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6150" y="1710710"/>
            <a:ext cx="4711700" cy="172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 connecter à EV3</a:t>
            </a:r>
          </a:p>
        </p:txBody>
      </p:sp>
      <p:pic>
        <p:nvPicPr>
          <p:cNvPr id="1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6150" y="1736110"/>
            <a:ext cx="4711700" cy="167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457200" y="54658"/>
            <a:ext cx="8229600" cy="857251"/>
          </a:xfrm>
          <a:prstGeom prst="rect">
            <a:avLst/>
          </a:prstGeom>
        </p:spPr>
        <p:txBody>
          <a:bodyPr/>
          <a:lstStyle>
            <a:lvl1pPr defTabSz="777240">
              <a:defRPr sz="3060"/>
            </a:lvl1pPr>
          </a:lstStyle>
          <a:p>
            <a:pPr/>
            <a:r>
              <a:t>Problèmes: Bouchons, pollution, accidents</a:t>
            </a:r>
          </a:p>
        </p:txBody>
      </p:sp>
      <p:pic>
        <p:nvPicPr>
          <p:cNvPr id="8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019" y="1195267"/>
            <a:ext cx="2738777" cy="154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9554" y="1199926"/>
            <a:ext cx="2738778" cy="1539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2336" y="2053480"/>
            <a:ext cx="2503678" cy="2503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Explorer la mémoire de EV3</a:t>
            </a:r>
          </a:p>
        </p:txBody>
      </p:sp>
      <p:pic>
        <p:nvPicPr>
          <p:cNvPr id="1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039" y="1155774"/>
            <a:ext cx="2674435" cy="1818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9679" y="2296362"/>
            <a:ext cx="4186375" cy="2228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Propriétés du projet</a:t>
            </a:r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853" y="1163009"/>
            <a:ext cx="5775141" cy="3548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Notre mission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xfrm>
            <a:off x="457200" y="1200150"/>
            <a:ext cx="8229600" cy="3391199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 startAt="1"/>
            </a:pPr>
            <a:r>
              <a:t>Le véhicule roule sur la piste (ligne noire)</a:t>
            </a:r>
            <a:br/>
          </a:p>
          <a:p>
            <a:pPr marL="228600" indent="-228600">
              <a:buSzPct val="100000"/>
              <a:buAutoNum type="arabicPeriod" startAt="1"/>
            </a:pPr>
            <a:r>
              <a:t>Lorsque la balise verte est détectée, le véhicule se gare</a:t>
            </a:r>
            <a:br/>
          </a:p>
          <a:p>
            <a:pPr marL="228600" indent="-228600">
              <a:buSzPct val="100000"/>
              <a:buAutoNum type="arabicPeriod" startAt="1"/>
            </a:pPr>
            <a:r>
              <a:t>Le véhicule revient sur la piste lorsque le bouton de la télécommande est appuyé</a:t>
            </a:r>
            <a:br/>
          </a:p>
          <a:p>
            <a:pPr marL="228600" indent="-228600">
              <a:buSzPct val="100000"/>
              <a:buAutoNum type="arabicPeriod" startAt="1"/>
            </a:pPr>
            <a:r>
              <a:t>Si le véhicule détecte un obstacle, il s’arrête et repend sa route lorsque l’obstacle n’est plus présent</a:t>
            </a:r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1: Suivre la piste</a:t>
            </a:r>
          </a:p>
        </p:txBody>
      </p:sp>
      <p:pic>
        <p:nvPicPr>
          <p:cNvPr id="18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450" y="1016000"/>
            <a:ext cx="7531100" cy="374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Crée un nouveau projet (“missions”) et renomme le programme “mission01”.</a:t>
            </a:r>
          </a:p>
          <a:p>
            <a:pPr/>
          </a:p>
          <a:p>
            <a:pPr/>
            <a:r>
              <a:t>Le véhicule suit la piste noire du Test Pad.</a:t>
            </a:r>
          </a:p>
          <a:p>
            <a:pPr/>
          </a:p>
          <a:p>
            <a:pPr/>
            <a:r>
              <a:t>La puissance des moteurs doit être ajustée pour permettre au véhicule de rester sur la piste.</a:t>
            </a:r>
          </a:p>
          <a:p>
            <a:pPr/>
          </a:p>
          <a:p>
            <a:pPr/>
            <a:r>
              <a:t>Tu auras besoin des blocs suivants:</a:t>
            </a:r>
          </a:p>
        </p:txBody>
      </p:sp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1: Instructions</a:t>
            </a:r>
          </a:p>
        </p:txBody>
      </p:sp>
      <p:pic>
        <p:nvPicPr>
          <p:cNvPr id="1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8733" y="3826407"/>
            <a:ext cx="939801" cy="100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205" y="3826407"/>
            <a:ext cx="889001" cy="100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5274" y="3801007"/>
            <a:ext cx="8763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71268" y="3807357"/>
            <a:ext cx="8636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48228" y="3826407"/>
            <a:ext cx="1216769" cy="100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Formules à utiliser pour ajuster la puissance des moteurs:</a:t>
            </a:r>
          </a:p>
          <a:p>
            <a:pPr/>
          </a:p>
          <a:p>
            <a:pPr marL="228600" indent="-228600">
              <a:buSzPct val="100000"/>
              <a:buChar char="•"/>
            </a:pPr>
            <a:r>
              <a:t>moteur de droite = (r_max - v) * constante</a:t>
            </a:r>
          </a:p>
          <a:p>
            <a:pPr lvl="3" algn="ctr">
              <a:buClr>
                <a:srgbClr val="000000"/>
              </a:buClr>
            </a:pPr>
          </a:p>
          <a:p>
            <a:pPr marL="228600" indent="-228600">
              <a:buSzPct val="100000"/>
              <a:buChar char="•"/>
            </a:pPr>
            <a:r>
              <a:t>moteur de gauche = (v - r_min) * constante</a:t>
            </a:r>
          </a:p>
          <a:p>
            <a:pPr lvl="3" algn="ctr">
              <a:buClr>
                <a:srgbClr val="000000"/>
              </a:buClr>
            </a:pPr>
          </a:p>
          <a:p>
            <a:pPr lvl="3" algn="l">
              <a:buClr>
                <a:srgbClr val="000000"/>
              </a:buClr>
            </a:pPr>
          </a:p>
          <a:p>
            <a:pPr lvl="3" algn="l">
              <a:buClr>
                <a:srgbClr val="000000"/>
              </a:buClr>
            </a:pPr>
            <a:r>
              <a:rPr b="1"/>
              <a:t>r_max</a:t>
            </a:r>
            <a:r>
              <a:t>: réflexion maximale obtenue à l’aide de l’affichage des ports</a:t>
            </a:r>
          </a:p>
          <a:p>
            <a:pPr lvl="3" algn="l">
              <a:buClr>
                <a:srgbClr val="000000"/>
              </a:buClr>
            </a:pPr>
          </a:p>
          <a:p>
            <a:pPr lvl="3" algn="l">
              <a:buClr>
                <a:srgbClr val="000000"/>
              </a:buClr>
            </a:pPr>
            <a:r>
              <a:rPr b="1"/>
              <a:t>r_min</a:t>
            </a:r>
            <a:r>
              <a:t>: réflexion minimale obtenue à l’aide de l’affichage des ports</a:t>
            </a:r>
          </a:p>
          <a:p>
            <a:pPr lvl="3" algn="l">
              <a:buClr>
                <a:srgbClr val="000000"/>
              </a:buClr>
            </a:pPr>
          </a:p>
          <a:p>
            <a:pPr lvl="3" algn="l">
              <a:buClr>
                <a:srgbClr val="000000"/>
              </a:buClr>
            </a:pPr>
            <a:r>
              <a:rPr b="1"/>
              <a:t>constante</a:t>
            </a:r>
            <a:r>
              <a:t>: valeur comprise entre 0 et 1 pour obtenir un mouvement fluide  </a:t>
            </a:r>
          </a:p>
        </p:txBody>
      </p:sp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1: Formules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Récupère les valeurs de réflexion maximale et minimale comme suit:</a:t>
            </a:r>
          </a:p>
        </p:txBody>
      </p:sp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1: Réflexion max et min</a:t>
            </a:r>
          </a:p>
        </p:txBody>
      </p:sp>
      <p:pic>
        <p:nvPicPr>
          <p:cNvPr id="2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108" y="2075744"/>
            <a:ext cx="2471292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0115" y="1945327"/>
            <a:ext cx="2476501" cy="985275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901257" y="2991782"/>
            <a:ext cx="1622994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Affichage des ports</a:t>
            </a:r>
          </a:p>
        </p:txBody>
      </p:sp>
      <p:sp>
        <p:nvSpPr>
          <p:cNvPr id="207" name="Shape 207"/>
          <p:cNvSpPr/>
          <p:nvPr/>
        </p:nvSpPr>
        <p:spPr>
          <a:xfrm>
            <a:off x="3125847" y="2991782"/>
            <a:ext cx="2492924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Clique sur le capteur de couleur et choisis “Intensité de la lumière réfléchie”</a:t>
            </a:r>
          </a:p>
        </p:txBody>
      </p:sp>
      <p:pic>
        <p:nvPicPr>
          <p:cNvPr id="20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0391" y="2070481"/>
            <a:ext cx="2476501" cy="86777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6220367" y="2993041"/>
            <a:ext cx="2416550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Mesure les valeurs avec un fond blanc et noir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Mission 1: Exécute le programme</a:t>
            </a:r>
          </a:p>
        </p:txBody>
      </p:sp>
      <p:sp>
        <p:nvSpPr>
          <p:cNvPr id="212" name="Shape 212"/>
          <p:cNvSpPr/>
          <p:nvPr>
            <p:ph type="body" sz="half" idx="1"/>
          </p:nvPr>
        </p:nvSpPr>
        <p:spPr>
          <a:xfrm>
            <a:off x="457200" y="1200150"/>
            <a:ext cx="8229600" cy="1249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Connecte le robot à l’ordinateur avec le câble USB</a:t>
            </a:r>
          </a:p>
          <a:p>
            <a:pPr>
              <a:lnSpc>
                <a:spcPct val="150000"/>
              </a:lnSpc>
            </a:pPr>
            <a:r>
              <a:rPr>
                <a:solidFill>
                  <a:srgbClr val="FF9900"/>
                </a:solidFill>
              </a:rPr>
              <a:t>Télécharge</a:t>
            </a:r>
            <a:r>
              <a:t> le programme dans la brique du robot</a:t>
            </a:r>
          </a:p>
        </p:txBody>
      </p:sp>
      <p:sp>
        <p:nvSpPr>
          <p:cNvPr id="213" name="Shape 213"/>
          <p:cNvSpPr/>
          <p:nvPr/>
        </p:nvSpPr>
        <p:spPr>
          <a:xfrm>
            <a:off x="457200" y="3340425"/>
            <a:ext cx="7788600" cy="838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50000"/>
              </a:lnSpc>
              <a:defRPr sz="1800"/>
            </a:lvl1pPr>
          </a:lstStyle>
          <a:p>
            <a:pPr/>
            <a:r>
              <a:t>Débranche le robot de l’ordinateur, pose-le sur le Test Pad et lance le programme (Icône Dossier &gt; missions &gt; mission01) </a:t>
            </a:r>
          </a:p>
        </p:txBody>
      </p:sp>
      <p:sp>
        <p:nvSpPr>
          <p:cNvPr id="214" name="Shape 214"/>
          <p:cNvSpPr/>
          <p:nvPr/>
        </p:nvSpPr>
        <p:spPr>
          <a:xfrm flipH="1">
            <a:off x="5979642" y="2571750"/>
            <a:ext cx="1145351" cy="0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015" y="2213782"/>
            <a:ext cx="3252720" cy="1072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1: Une solution</a:t>
            </a:r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23" y="991039"/>
            <a:ext cx="8347754" cy="3375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3492"/>
            </a:lvl1pPr>
          </a:lstStyle>
          <a:p>
            <a:pPr/>
            <a:r>
              <a:t>Mission 2: Détecte l’entrée du parking  </a:t>
            </a:r>
          </a:p>
        </p:txBody>
      </p:sp>
      <p:pic>
        <p:nvPicPr>
          <p:cNvPr id="22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016000"/>
            <a:ext cx="7518400" cy="379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1: Voiture électrique</a:t>
            </a:r>
          </a:p>
        </p:txBody>
      </p:sp>
      <p:pic>
        <p:nvPicPr>
          <p:cNvPr id="8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691" y="1118258"/>
            <a:ext cx="7086618" cy="3294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Crée un nouveau programme et nomme-le “mission02”.</a:t>
            </a:r>
          </a:p>
          <a:p>
            <a:pPr/>
          </a:p>
          <a:p>
            <a:pPr/>
            <a:r>
              <a:t>Reprends le code de la “mission01”.</a:t>
            </a:r>
          </a:p>
          <a:p>
            <a:pPr/>
          </a:p>
          <a:p>
            <a:pPr/>
            <a:r>
              <a:t>Lorsque la balise verte est détectée, le véhicule s’arrête.</a:t>
            </a:r>
          </a:p>
          <a:p>
            <a:pPr/>
          </a:p>
          <a:p>
            <a:pPr/>
            <a:r>
              <a:t>En plus des éléments de la “mission01”, tu auras besoin de l’élément suivant:</a:t>
            </a:r>
          </a:p>
          <a:p>
            <a:pPr/>
          </a:p>
        </p:txBody>
      </p:sp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Instructions</a:t>
            </a:r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4234" y="3328357"/>
            <a:ext cx="1485901" cy="111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Mission 2: Exécute le programme</a:t>
            </a:r>
          </a:p>
        </p:txBody>
      </p:sp>
      <p:sp>
        <p:nvSpPr>
          <p:cNvPr id="228" name="Shape 228"/>
          <p:cNvSpPr/>
          <p:nvPr>
            <p:ph type="body" sz="half" idx="1"/>
          </p:nvPr>
        </p:nvSpPr>
        <p:spPr>
          <a:xfrm>
            <a:off x="457200" y="1200150"/>
            <a:ext cx="8229600" cy="1249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Connecte le robot à l’ordinateur avec le câble USB</a:t>
            </a:r>
          </a:p>
          <a:p>
            <a:pPr>
              <a:lnSpc>
                <a:spcPct val="150000"/>
              </a:lnSpc>
            </a:pPr>
            <a:r>
              <a:rPr>
                <a:solidFill>
                  <a:srgbClr val="FF9900"/>
                </a:solidFill>
              </a:rPr>
              <a:t>Télécharge</a:t>
            </a:r>
            <a:r>
              <a:t> le programme dans la brique du robot</a:t>
            </a:r>
          </a:p>
        </p:txBody>
      </p:sp>
      <p:sp>
        <p:nvSpPr>
          <p:cNvPr id="229" name="Shape 229"/>
          <p:cNvSpPr/>
          <p:nvPr/>
        </p:nvSpPr>
        <p:spPr>
          <a:xfrm>
            <a:off x="457200" y="3340425"/>
            <a:ext cx="7788600" cy="838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50000"/>
              </a:lnSpc>
              <a:defRPr sz="1800"/>
            </a:lvl1pPr>
          </a:lstStyle>
          <a:p>
            <a:pPr/>
            <a:r>
              <a:t>Débranche le robot de l’ordinateur, pose-le sur le Test Pad et lance le programme (Icône Dossier &gt; missions &gt; mission02) </a:t>
            </a:r>
          </a:p>
        </p:txBody>
      </p:sp>
      <p:sp>
        <p:nvSpPr>
          <p:cNvPr id="230" name="Shape 230"/>
          <p:cNvSpPr/>
          <p:nvPr/>
        </p:nvSpPr>
        <p:spPr>
          <a:xfrm flipH="1">
            <a:off x="5979642" y="2571750"/>
            <a:ext cx="1145351" cy="0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015" y="2213782"/>
            <a:ext cx="3252720" cy="1072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2: Une solution</a:t>
            </a:r>
          </a:p>
        </p:txBody>
      </p:sp>
      <p:pic>
        <p:nvPicPr>
          <p:cNvPr id="2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462" y="954369"/>
            <a:ext cx="6856950" cy="3638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3: Se parker</a:t>
            </a:r>
          </a:p>
        </p:txBody>
      </p:sp>
      <p:pic>
        <p:nvPicPr>
          <p:cNvPr id="23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016000"/>
            <a:ext cx="7518400" cy="349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Crée un nouveau programme et nomme-le “mission03”.</a:t>
            </a:r>
          </a:p>
          <a:p>
            <a:pPr/>
          </a:p>
          <a:p>
            <a:pPr/>
            <a:r>
              <a:t>Reprends le code de la “mission02”.</a:t>
            </a:r>
          </a:p>
          <a:p>
            <a:pPr/>
          </a:p>
          <a:p>
            <a:pPr/>
            <a:r>
              <a:t>Lorsque la balise verte est détectée, le véhicule se parque et s’arrête.</a:t>
            </a:r>
          </a:p>
          <a:p>
            <a:pPr/>
          </a:p>
          <a:p>
            <a:pPr/>
            <a:r>
              <a:t>En plus des éléments de la “mission02”, tu auras besoin des éléments suivants:</a:t>
            </a:r>
          </a:p>
          <a:p>
            <a:pPr/>
          </a:p>
        </p:txBody>
      </p:sp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3: Instructions</a:t>
            </a:r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022" y="3611863"/>
            <a:ext cx="1930401" cy="105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3: Une solution</a:t>
            </a:r>
          </a:p>
        </p:txBody>
      </p:sp>
      <p:pic>
        <p:nvPicPr>
          <p:cNvPr id="2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775" y="890647"/>
            <a:ext cx="8126236" cy="4210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Revenir sur la piste</a:t>
            </a:r>
          </a:p>
        </p:txBody>
      </p:sp>
      <p:pic>
        <p:nvPicPr>
          <p:cNvPr id="24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19902"/>
            <a:ext cx="9144000" cy="2903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8047" y="1628463"/>
            <a:ext cx="464464" cy="85725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 flipH="1">
            <a:off x="1110627" y="1161835"/>
            <a:ext cx="1" cy="669497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Revenir sur la piste</a:t>
            </a:r>
          </a:p>
        </p:txBody>
      </p:sp>
      <p:pic>
        <p:nvPicPr>
          <p:cNvPr id="25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016000"/>
            <a:ext cx="7518400" cy="378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Revenir sur la piste</a:t>
            </a:r>
          </a:p>
        </p:txBody>
      </p:sp>
      <p:pic>
        <p:nvPicPr>
          <p:cNvPr id="25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016000"/>
            <a:ext cx="7518400" cy="378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Revenir sur la piste</a:t>
            </a:r>
          </a:p>
        </p:txBody>
      </p:sp>
      <p:pic>
        <p:nvPicPr>
          <p:cNvPr id="25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016000"/>
            <a:ext cx="7518400" cy="378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2: Voiture autonome</a:t>
            </a:r>
          </a:p>
        </p:txBody>
      </p:sp>
      <p:pic>
        <p:nvPicPr>
          <p:cNvPr id="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788" y="1172938"/>
            <a:ext cx="6868424" cy="3472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40663">
              <a:defRPr sz="1458"/>
            </a:pPr>
            <a:r>
              <a:t>Crée un nouveau programme et nomme-le “mission04”.</a:t>
            </a:r>
          </a:p>
          <a:p>
            <a:pPr defTabSz="740663">
              <a:defRPr sz="1458"/>
            </a:pPr>
          </a:p>
          <a:p>
            <a:pPr defTabSz="740663">
              <a:defRPr sz="1458"/>
            </a:pPr>
            <a:r>
              <a:t>Reprends le code de la “mission03”.</a:t>
            </a:r>
          </a:p>
          <a:p>
            <a:pPr defTabSz="740663">
              <a:defRPr sz="1458"/>
            </a:pPr>
          </a:p>
          <a:p>
            <a:pPr defTabSz="740663">
              <a:defRPr sz="1458"/>
            </a:pPr>
            <a:r>
              <a:t>Lorsque le bouton 1 de la télécommande est appuyé, le véhicule fait marche arrière et revient sur la piste.</a:t>
            </a:r>
          </a:p>
          <a:p>
            <a:pPr defTabSz="740663">
              <a:defRPr sz="1458"/>
            </a:pPr>
          </a:p>
          <a:p>
            <a:pPr defTabSz="740663">
              <a:defRPr sz="1458"/>
            </a:pPr>
            <a:r>
              <a:t>Le véhicule fait un petit déplacement pour quitter la balise verte et reprend automatiquement sa route.</a:t>
            </a:r>
          </a:p>
          <a:p>
            <a:pPr defTabSz="740663">
              <a:defRPr sz="1458"/>
            </a:pPr>
          </a:p>
          <a:p>
            <a:pPr defTabSz="740663">
              <a:defRPr sz="1458"/>
            </a:pPr>
            <a:r>
              <a:t>Tu devras utiliser un sélecteur et l’ajuster sur: “Capteur infrarouge” - “Mesure” - “Télécommande”.</a:t>
            </a:r>
          </a:p>
          <a:p>
            <a:pPr defTabSz="740663">
              <a:defRPr sz="1458"/>
            </a:pPr>
          </a:p>
          <a:p>
            <a:pPr defTabSz="740663">
              <a:defRPr sz="1458"/>
            </a:pPr>
            <a:r>
              <a:t>Choisis un canal de la télécommande qui ne va pas entrer en conflit avec les autres véhicules.</a:t>
            </a:r>
          </a:p>
          <a:p>
            <a:pPr defTabSz="740663">
              <a:defRPr sz="1458"/>
            </a:pPr>
          </a:p>
        </p:txBody>
      </p:sp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Instructions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Une solution</a:t>
            </a:r>
          </a:p>
        </p:txBody>
      </p:sp>
      <p:pic>
        <p:nvPicPr>
          <p:cNvPr id="2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179" y="888389"/>
            <a:ext cx="6779530" cy="4208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4: Une solution (détail)</a:t>
            </a: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204" y="1100138"/>
            <a:ext cx="7857592" cy="3122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5: Éviter les collisions</a:t>
            </a:r>
          </a:p>
        </p:txBody>
      </p:sp>
      <p:pic>
        <p:nvPicPr>
          <p:cNvPr id="27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016000"/>
            <a:ext cx="7518400" cy="448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5: Éviter les collisions</a:t>
            </a:r>
          </a:p>
        </p:txBody>
      </p:sp>
      <p:pic>
        <p:nvPicPr>
          <p:cNvPr id="27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016000"/>
            <a:ext cx="7518400" cy="378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Crée un nouveau programme et nomme-le “mission05”.</a:t>
            </a:r>
          </a:p>
          <a:p>
            <a:pPr/>
          </a:p>
          <a:p>
            <a:pPr/>
            <a:r>
              <a:t>Reprends le code de la “mission04”.</a:t>
            </a:r>
          </a:p>
          <a:p>
            <a:pPr/>
          </a:p>
          <a:p>
            <a:pPr/>
            <a:r>
              <a:t>Lorsque le véhicule détecte un obstacle, il s’arrête.</a:t>
            </a:r>
          </a:p>
          <a:p>
            <a:pPr/>
          </a:p>
          <a:p>
            <a:pPr/>
            <a:r>
              <a:t>Lorsque l’obstacle disparaît, le véhicule reprend sa route.</a:t>
            </a:r>
          </a:p>
          <a:p>
            <a:pPr/>
          </a:p>
          <a:p>
            <a:pPr/>
            <a:r>
              <a:t>Règle la valeur du seuil du détecteur infrarouge à 20 %.</a:t>
            </a:r>
          </a:p>
        </p:txBody>
      </p:sp>
      <p:sp>
        <p:nvSpPr>
          <p:cNvPr id="276" name="Shape 2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5: Instructions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Définis le seul du capteur de proximité:</a:t>
            </a:r>
          </a:p>
        </p:txBody>
      </p:sp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5: Seuil de proximité</a:t>
            </a:r>
          </a:p>
        </p:txBody>
      </p:sp>
      <p:pic>
        <p:nvPicPr>
          <p:cNvPr id="2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108" y="2075744"/>
            <a:ext cx="2471292" cy="85725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/>
          <p:nvPr/>
        </p:nvSpPr>
        <p:spPr>
          <a:xfrm>
            <a:off x="901257" y="2991782"/>
            <a:ext cx="1622994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Affichage des ports</a:t>
            </a:r>
          </a:p>
        </p:txBody>
      </p:sp>
      <p:sp>
        <p:nvSpPr>
          <p:cNvPr id="282" name="Shape 282"/>
          <p:cNvSpPr/>
          <p:nvPr/>
        </p:nvSpPr>
        <p:spPr>
          <a:xfrm>
            <a:off x="3125847" y="2991782"/>
            <a:ext cx="2492924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Clique sur le capteur infrarouge et choisis “Proximité”</a:t>
            </a:r>
          </a:p>
        </p:txBody>
      </p:sp>
      <p:pic>
        <p:nvPicPr>
          <p:cNvPr id="28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0391" y="2070481"/>
            <a:ext cx="2476501" cy="86777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6220367" y="2993041"/>
            <a:ext cx="2416550" cy="69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Mesure les valeurs en plaçant un obstacle devant le capteur de proximité</a:t>
            </a:r>
          </a:p>
        </p:txBody>
      </p:sp>
      <p:pic>
        <p:nvPicPr>
          <p:cNvPr id="2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4058" y="1795887"/>
            <a:ext cx="2476501" cy="1181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5: Une solution</a:t>
            </a:r>
          </a:p>
        </p:txBody>
      </p:sp>
      <p:pic>
        <p:nvPicPr>
          <p:cNvPr id="2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323" y="938165"/>
            <a:ext cx="8847354" cy="4205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5: Une solution (détail)</a:t>
            </a:r>
          </a:p>
        </p:txBody>
      </p:sp>
      <p:pic>
        <p:nvPicPr>
          <p:cNvPr id="2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4296" y="1316112"/>
            <a:ext cx="5955408" cy="3069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Simplifie ton programme</a:t>
            </a:r>
          </a:p>
        </p:txBody>
      </p:sp>
      <p:pic>
        <p:nvPicPr>
          <p:cNvPr id="2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050" y="1016000"/>
            <a:ext cx="7073900" cy="311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Fluidifie et sécurise le trafic …</a:t>
            </a:r>
          </a:p>
        </p:txBody>
      </p:sp>
      <p:pic>
        <p:nvPicPr>
          <p:cNvPr id="9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6610" y="1357788"/>
            <a:ext cx="5054575" cy="337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 programme fonctionne, bravo !!!</a:t>
            </a:r>
          </a:p>
          <a:p>
            <a:pPr/>
          </a:p>
          <a:p>
            <a:pPr/>
            <a:r>
              <a:t>Mais tu avoueras qu’il devient de plus en plus illisible :-(</a:t>
            </a:r>
          </a:p>
          <a:p>
            <a:pPr/>
          </a:p>
          <a:p>
            <a:pPr/>
            <a:r>
              <a:t>Tu peux améliorer cela en créant tes propres blocs.</a:t>
            </a:r>
          </a:p>
          <a:p>
            <a:pPr/>
          </a:p>
          <a:p>
            <a:pPr/>
            <a:r>
              <a:t>Nous allons montrer comment créer un bloc pour stocker la logique mise en place dans la mission 5.</a:t>
            </a:r>
          </a:p>
        </p:txBody>
      </p:sp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Instructions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Sélection du bloc</a:t>
            </a:r>
          </a:p>
        </p:txBody>
      </p:sp>
      <p:pic>
        <p:nvPicPr>
          <p:cNvPr id="3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3812" y="1069634"/>
            <a:ext cx="6349770" cy="339081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36097" y="1328718"/>
            <a:ext cx="2625972" cy="84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Sélectionne le bloc utilisé pour détecter les obstacles</a:t>
            </a:r>
          </a:p>
        </p:txBody>
      </p:sp>
      <p:sp>
        <p:nvSpPr>
          <p:cNvPr id="302" name="Shape 302"/>
          <p:cNvSpPr/>
          <p:nvPr/>
        </p:nvSpPr>
        <p:spPr>
          <a:xfrm>
            <a:off x="2048668" y="1852328"/>
            <a:ext cx="1684574" cy="650021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Sélection du bloc</a:t>
            </a:r>
          </a:p>
        </p:txBody>
      </p:sp>
      <p:sp>
        <p:nvSpPr>
          <p:cNvPr id="305" name="Shape 305"/>
          <p:cNvSpPr/>
          <p:nvPr/>
        </p:nvSpPr>
        <p:spPr>
          <a:xfrm>
            <a:off x="36097" y="1328718"/>
            <a:ext cx="2625972" cy="846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Dans le menu “Outils”, sélectionne l’option “Créateur de mon bloc”</a:t>
            </a:r>
          </a:p>
        </p:txBody>
      </p:sp>
      <p:sp>
        <p:nvSpPr>
          <p:cNvPr id="306" name="Shape 306"/>
          <p:cNvSpPr/>
          <p:nvPr/>
        </p:nvSpPr>
        <p:spPr>
          <a:xfrm>
            <a:off x="2023547" y="2174948"/>
            <a:ext cx="1709695" cy="327401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8609" y="1555610"/>
            <a:ext cx="3784601" cy="251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Sélection du bloc</a:t>
            </a:r>
          </a:p>
        </p:txBody>
      </p:sp>
      <p:sp>
        <p:nvSpPr>
          <p:cNvPr id="310" name="Shape 310"/>
          <p:cNvSpPr/>
          <p:nvPr/>
        </p:nvSpPr>
        <p:spPr>
          <a:xfrm>
            <a:off x="451429" y="1552974"/>
            <a:ext cx="1737112" cy="33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Nomme ton bloc</a:t>
            </a:r>
          </a:p>
        </p:txBody>
      </p:sp>
      <p:pic>
        <p:nvPicPr>
          <p:cNvPr id="3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2602" y="1070559"/>
            <a:ext cx="3964532" cy="359732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/>
        </p:nvSpPr>
        <p:spPr>
          <a:xfrm>
            <a:off x="1132265" y="3293926"/>
            <a:ext cx="2109678" cy="154730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3" name="Shape 313"/>
          <p:cNvSpPr/>
          <p:nvPr/>
        </p:nvSpPr>
        <p:spPr>
          <a:xfrm>
            <a:off x="176495" y="2982953"/>
            <a:ext cx="2625972" cy="33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Choisis une icône</a:t>
            </a:r>
          </a:p>
        </p:txBody>
      </p:sp>
      <p:sp>
        <p:nvSpPr>
          <p:cNvPr id="314" name="Shape 314"/>
          <p:cNvSpPr/>
          <p:nvPr/>
        </p:nvSpPr>
        <p:spPr>
          <a:xfrm>
            <a:off x="6785344" y="1552974"/>
            <a:ext cx="2324836" cy="33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Donne une description</a:t>
            </a:r>
          </a:p>
        </p:txBody>
      </p:sp>
      <p:sp>
        <p:nvSpPr>
          <p:cNvPr id="315" name="Shape 315"/>
          <p:cNvSpPr/>
          <p:nvPr/>
        </p:nvSpPr>
        <p:spPr>
          <a:xfrm>
            <a:off x="1687994" y="1926119"/>
            <a:ext cx="1947806" cy="474199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" name="Shape 316"/>
          <p:cNvSpPr/>
          <p:nvPr/>
        </p:nvSpPr>
        <p:spPr>
          <a:xfrm flipH="1">
            <a:off x="6563678" y="1924892"/>
            <a:ext cx="1475276" cy="610457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7" name="Shape 317"/>
          <p:cNvSpPr/>
          <p:nvPr/>
        </p:nvSpPr>
        <p:spPr>
          <a:xfrm>
            <a:off x="6785344" y="3729838"/>
            <a:ext cx="2324836" cy="33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Sauver ton bloc</a:t>
            </a:r>
          </a:p>
        </p:txBody>
      </p:sp>
      <p:sp>
        <p:nvSpPr>
          <p:cNvPr id="318" name="Shape 318"/>
          <p:cNvSpPr/>
          <p:nvPr/>
        </p:nvSpPr>
        <p:spPr>
          <a:xfrm flipH="1">
            <a:off x="5973895" y="4085213"/>
            <a:ext cx="1516125" cy="292055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6: Utiliser le bloc</a:t>
            </a:r>
          </a:p>
        </p:txBody>
      </p:sp>
      <p:pic>
        <p:nvPicPr>
          <p:cNvPr id="3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4146" y="1126392"/>
            <a:ext cx="2654301" cy="1765301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322"/>
          <p:cNvSpPr/>
          <p:nvPr/>
        </p:nvSpPr>
        <p:spPr>
          <a:xfrm>
            <a:off x="36097" y="1328718"/>
            <a:ext cx="3424947" cy="33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Le code est remplacé par le bloc</a:t>
            </a:r>
          </a:p>
        </p:txBody>
      </p:sp>
      <p:sp>
        <p:nvSpPr>
          <p:cNvPr id="323" name="Shape 323"/>
          <p:cNvSpPr/>
          <p:nvPr/>
        </p:nvSpPr>
        <p:spPr>
          <a:xfrm>
            <a:off x="3262556" y="1566439"/>
            <a:ext cx="1910683" cy="149271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4" name="Shape 324"/>
          <p:cNvSpPr/>
          <p:nvPr/>
        </p:nvSpPr>
        <p:spPr>
          <a:xfrm>
            <a:off x="36097" y="3472087"/>
            <a:ext cx="2852505" cy="592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Ton bloc est disponible dans la section “Mes blocs”</a:t>
            </a:r>
          </a:p>
        </p:txBody>
      </p:sp>
      <p:pic>
        <p:nvPicPr>
          <p:cNvPr id="3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91807" y="3244361"/>
            <a:ext cx="4102101" cy="156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94944">
              <a:defRPr sz="1368"/>
            </a:pPr>
            <a:r>
              <a:t>Crée un nouveau projet “smart-car” et nomme le programme “main”.</a:t>
            </a:r>
          </a:p>
          <a:p>
            <a:pPr defTabSz="694944">
              <a:defRPr sz="1368"/>
            </a:pPr>
          </a:p>
          <a:p>
            <a:pPr defTabSz="694944">
              <a:defRPr sz="1368"/>
            </a:pPr>
            <a:r>
              <a:t>Reprends le code de la “</a:t>
            </a:r>
            <a:r>
              <a:rPr b="1"/>
              <a:t>Mission 5</a:t>
            </a:r>
            <a:r>
              <a:t>”.</a:t>
            </a:r>
          </a:p>
          <a:p>
            <a:pPr defTabSz="694944">
              <a:defRPr sz="1368"/>
            </a:pPr>
          </a:p>
          <a:p>
            <a:pPr defTabSz="694944">
              <a:defRPr sz="1368"/>
            </a:pPr>
            <a:r>
              <a:t>Utilise les principes de la “</a:t>
            </a:r>
            <a:r>
              <a:rPr b="1"/>
              <a:t>Mission 6</a:t>
            </a:r>
            <a:r>
              <a:t>” pour simplifier ton programme.</a:t>
            </a:r>
          </a:p>
          <a:p>
            <a:pPr defTabSz="694944">
              <a:defRPr sz="1368"/>
            </a:pPr>
          </a:p>
          <a:p>
            <a:pPr defTabSz="694944">
              <a:defRPr sz="1368"/>
            </a:pPr>
            <a:r>
              <a:t>Dans ton programme principal (“main”), tu dois obtenir 3 blocs avec la logique suivante:</a:t>
            </a:r>
            <a:br/>
          </a:p>
          <a:p>
            <a:pPr marL="173736" indent="-173736" defTabSz="694944">
              <a:buSzPct val="100000"/>
              <a:buChar char="•"/>
              <a:defRPr sz="1368"/>
            </a:pPr>
            <a:r>
              <a:rPr b="1"/>
              <a:t>rideSystem</a:t>
            </a:r>
            <a:r>
              <a:t>: faire rouler le véhicule sur la piste</a:t>
            </a:r>
            <a:br/>
          </a:p>
          <a:p>
            <a:pPr marL="173736" indent="-173736" defTabSz="694944">
              <a:buSzPct val="100000"/>
              <a:buChar char="•"/>
              <a:defRPr sz="1368"/>
            </a:pPr>
            <a:r>
              <a:rPr b="1"/>
              <a:t>collisionSystem</a:t>
            </a:r>
            <a:r>
              <a:t>: détecter les obstacles</a:t>
            </a:r>
            <a:br/>
          </a:p>
          <a:p>
            <a:pPr marL="173736" indent="-173736" defTabSz="694944">
              <a:buSzPct val="100000"/>
              <a:buChar char="•"/>
              <a:defRPr sz="1368"/>
            </a:pPr>
            <a:r>
              <a:rPr b="1"/>
              <a:t>parkSystem</a:t>
            </a:r>
            <a:r>
              <a:t>: détecte l’entrée du parking et le quitte lorsque le bouton 1 de la télécommande est appuyé</a:t>
            </a:r>
          </a:p>
          <a:p>
            <a:pPr defTabSz="694944">
              <a:defRPr sz="1368"/>
            </a:pPr>
            <a:r>
              <a:t> </a:t>
            </a:r>
          </a:p>
        </p:txBody>
      </p:sp>
      <p:sp>
        <p:nvSpPr>
          <p:cNvPr id="328" name="Shape 3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7: Simplification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7: Programme principal</a:t>
            </a:r>
          </a:p>
        </p:txBody>
      </p:sp>
      <p:pic>
        <p:nvPicPr>
          <p:cNvPr id="3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111250"/>
            <a:ext cx="6578600" cy="292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7: Mes blocs</a:t>
            </a:r>
          </a:p>
        </p:txBody>
      </p:sp>
      <p:pic>
        <p:nvPicPr>
          <p:cNvPr id="3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2689" y="1133858"/>
            <a:ext cx="4038601" cy="154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2333820" y="3237905"/>
            <a:ext cx="128006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parkingSystem</a:t>
            </a:r>
          </a:p>
        </p:txBody>
      </p:sp>
      <p:sp>
        <p:nvSpPr>
          <p:cNvPr id="336" name="Shape 336"/>
          <p:cNvSpPr/>
          <p:nvPr/>
        </p:nvSpPr>
        <p:spPr>
          <a:xfrm>
            <a:off x="3907309" y="3485485"/>
            <a:ext cx="132938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collisionSystem</a:t>
            </a:r>
          </a:p>
        </p:txBody>
      </p:sp>
      <p:sp>
        <p:nvSpPr>
          <p:cNvPr id="337" name="Shape 337"/>
          <p:cNvSpPr/>
          <p:nvPr/>
        </p:nvSpPr>
        <p:spPr>
          <a:xfrm>
            <a:off x="5789895" y="3237905"/>
            <a:ext cx="99340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rideSystem</a:t>
            </a:r>
          </a:p>
        </p:txBody>
      </p:sp>
      <p:sp>
        <p:nvSpPr>
          <p:cNvPr id="338" name="Shape 338"/>
          <p:cNvSpPr/>
          <p:nvPr/>
        </p:nvSpPr>
        <p:spPr>
          <a:xfrm flipV="1">
            <a:off x="2936004" y="2681343"/>
            <a:ext cx="444941" cy="444941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9" name="Shape 339"/>
          <p:cNvSpPr/>
          <p:nvPr/>
        </p:nvSpPr>
        <p:spPr>
          <a:xfrm flipV="1">
            <a:off x="4572000" y="2643892"/>
            <a:ext cx="0" cy="857251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Shape 340"/>
          <p:cNvSpPr/>
          <p:nvPr/>
        </p:nvSpPr>
        <p:spPr>
          <a:xfrm flipH="1" flipV="1">
            <a:off x="5549667" y="2685478"/>
            <a:ext cx="436671" cy="436671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7: parkSystem</a:t>
            </a:r>
          </a:p>
        </p:txBody>
      </p:sp>
      <p:pic>
        <p:nvPicPr>
          <p:cNvPr id="3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45356"/>
            <a:ext cx="9144001" cy="3374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7: collisionSystem</a:t>
            </a:r>
          </a:p>
        </p:txBody>
      </p:sp>
      <p:pic>
        <p:nvPicPr>
          <p:cNvPr id="3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128" y="1027093"/>
            <a:ext cx="6400838" cy="3734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 et nous rend moins bête ;-)</a:t>
            </a:r>
          </a:p>
        </p:txBody>
      </p:sp>
      <p:pic>
        <p:nvPicPr>
          <p:cNvPr id="9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342" y="1195158"/>
            <a:ext cx="5803316" cy="3264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Mission 7: rideSystem</a:t>
            </a:r>
          </a:p>
        </p:txBody>
      </p:sp>
      <p:pic>
        <p:nvPicPr>
          <p:cNvPr id="3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75" y="1145845"/>
            <a:ext cx="9144001" cy="3362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Mission 7: Exécute le programme</a:t>
            </a:r>
          </a:p>
        </p:txBody>
      </p:sp>
      <p:sp>
        <p:nvSpPr>
          <p:cNvPr id="352" name="Shape 352"/>
          <p:cNvSpPr/>
          <p:nvPr>
            <p:ph type="body" sz="half" idx="1"/>
          </p:nvPr>
        </p:nvSpPr>
        <p:spPr>
          <a:xfrm>
            <a:off x="457200" y="1200150"/>
            <a:ext cx="8229600" cy="1249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Connecte le robot à l’ordinateur avec le câble USB</a:t>
            </a:r>
          </a:p>
          <a:p>
            <a:pPr>
              <a:lnSpc>
                <a:spcPct val="150000"/>
              </a:lnSpc>
            </a:pPr>
            <a:r>
              <a:rPr>
                <a:solidFill>
                  <a:srgbClr val="FF9900"/>
                </a:solidFill>
              </a:rPr>
              <a:t>Télécharge</a:t>
            </a:r>
            <a:r>
              <a:t> le programme dans la brique du robot</a:t>
            </a:r>
          </a:p>
        </p:txBody>
      </p:sp>
      <p:sp>
        <p:nvSpPr>
          <p:cNvPr id="353" name="Shape 353"/>
          <p:cNvSpPr/>
          <p:nvPr/>
        </p:nvSpPr>
        <p:spPr>
          <a:xfrm>
            <a:off x="457200" y="3340425"/>
            <a:ext cx="7788600" cy="838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50000"/>
              </a:lnSpc>
              <a:defRPr sz="1800"/>
            </a:lvl1pPr>
          </a:lstStyle>
          <a:p>
            <a:pPr/>
            <a:r>
              <a:t>Débranche le robot de l’ordinateur, pose-le sur le Test Pad et lance le programme (Icône Dossier &gt; smart-car &gt; main) </a:t>
            </a:r>
          </a:p>
        </p:txBody>
      </p:sp>
      <p:sp>
        <p:nvSpPr>
          <p:cNvPr id="354" name="Shape 354"/>
          <p:cNvSpPr/>
          <p:nvPr/>
        </p:nvSpPr>
        <p:spPr>
          <a:xfrm flipH="1">
            <a:off x="5979642" y="2571750"/>
            <a:ext cx="1145351" cy="0"/>
          </a:xfrm>
          <a:prstGeom prst="line">
            <a:avLst/>
          </a:prstGeom>
          <a:ln w="25400">
            <a:solidFill>
              <a:srgbClr val="F5AF3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015" y="2213782"/>
            <a:ext cx="3252720" cy="1072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Félicitations !!!</a:t>
            </a:r>
          </a:p>
        </p:txBody>
      </p:sp>
      <p:sp>
        <p:nvSpPr>
          <p:cNvPr id="358" name="Shape 3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Tu as utilisé les fonctionnalités du Lego Mindstorms EV3 pour simuler le fonctionnement d’une voiture autonome.</a:t>
            </a:r>
          </a:p>
          <a:p>
            <a:pPr/>
          </a:p>
          <a:p>
            <a:pPr/>
            <a:r>
              <a:t>N’hésite pas à enrichir ta voiture intelligente ou à créer tes propres projets.</a:t>
            </a:r>
          </a:p>
          <a:p>
            <a:pPr/>
          </a:p>
          <a:p>
            <a:pPr/>
            <a:r>
              <a:t>La programmation avec Lego Mindstorms va t’aider à développer ta logique et ta créativité.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Annexes: Aller plus loin …</a:t>
            </a:r>
          </a:p>
        </p:txBody>
      </p:sp>
      <p:pic>
        <p:nvPicPr>
          <p:cNvPr id="36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4123" y="1284114"/>
            <a:ext cx="4213124" cy="2575272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>
            <p:ph type="body" sz="half" idx="1"/>
          </p:nvPr>
        </p:nvSpPr>
        <p:spPr>
          <a:xfrm>
            <a:off x="457200" y="1200150"/>
            <a:ext cx="3824590" cy="3391199"/>
          </a:xfrm>
          <a:prstGeom prst="rect">
            <a:avLst/>
          </a:prstGeom>
        </p:spPr>
        <p:txBody>
          <a:bodyPr/>
          <a:lstStyle/>
          <a:p>
            <a:pPr/>
            <a:r>
              <a:t>Dans les annexes suivantes, tu trouveras des informations additionnelles pour compléter tes connaissances qui te donneront l’envie d’aller encore plus loin.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Annexe 1: Outils</a:t>
            </a:r>
          </a:p>
        </p:txBody>
      </p:sp>
      <p:pic>
        <p:nvPicPr>
          <p:cNvPr id="3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4040" y="1726337"/>
            <a:ext cx="4175968" cy="260998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3498675" y="4367069"/>
            <a:ext cx="183361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 invalidUrl="" action="" tgtFrame="" tooltip="" history="1" highlightClick="0" endSnd="0"/>
              </a:rPr>
              <a:t>https://goo.gl/NkQXJ6</a:t>
            </a:r>
          </a:p>
        </p:txBody>
      </p:sp>
      <p:pic>
        <p:nvPicPr>
          <p:cNvPr id="36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66606" y="1870857"/>
            <a:ext cx="1042439" cy="916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53556" y="3219431"/>
            <a:ext cx="868539" cy="106606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542270" y="1213384"/>
            <a:ext cx="8229601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900"/>
            </a:lvl1pPr>
          </a:lstStyle>
          <a:p>
            <a:pPr/>
            <a:r>
              <a:t>L’application Lego Mindstorms EV3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3583840" y="4482347"/>
            <a:ext cx="176459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rPr>
              <a:t>https://goo.gl/IG3Z76</a:t>
            </a:r>
          </a:p>
        </p:txBody>
      </p:sp>
      <p:pic>
        <p:nvPicPr>
          <p:cNvPr id="37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8604" y="1726337"/>
            <a:ext cx="3666792" cy="2750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31074" y="1913240"/>
            <a:ext cx="1313503" cy="453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45488" y="3028583"/>
            <a:ext cx="1284675" cy="380332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21108" y="2020938"/>
            <a:ext cx="2481756" cy="89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FF2600"/>
                </a:solidFill>
              </a:defRPr>
            </a:pPr>
            <a:r>
              <a:t>Attention</a:t>
            </a:r>
          </a:p>
          <a:p>
            <a:pPr algn="ctr">
              <a:defRPr>
                <a:solidFill>
                  <a:srgbClr val="FF2600"/>
                </a:solidFill>
              </a:defRPr>
            </a:pPr>
            <a:r>
              <a:t>De nombreux blocs d’instruction sont manquants dans la version mobile</a:t>
            </a:r>
          </a:p>
        </p:txBody>
      </p:sp>
      <p:sp>
        <p:nvSpPr>
          <p:cNvPr id="376" name="Shape 376"/>
          <p:cNvSpPr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>
              <a:defRPr b="1" sz="3600"/>
            </a:lvl1pPr>
          </a:lstStyle>
          <a:p>
            <a:pPr/>
            <a:r>
              <a:t>Annexe 1: Outils</a:t>
            </a:r>
          </a:p>
        </p:txBody>
      </p:sp>
      <p:sp>
        <p:nvSpPr>
          <p:cNvPr id="377" name="Shape 377"/>
          <p:cNvSpPr/>
          <p:nvPr/>
        </p:nvSpPr>
        <p:spPr>
          <a:xfrm>
            <a:off x="542270" y="1213384"/>
            <a:ext cx="8229601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900"/>
            </a:lvl1pPr>
          </a:lstStyle>
          <a:p>
            <a:pPr/>
            <a:r>
              <a:t>L’application mobile Lego Mindstorms EV3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body" sz="quarter" idx="1"/>
          </p:nvPr>
        </p:nvSpPr>
        <p:spPr>
          <a:xfrm>
            <a:off x="3677473" y="4326197"/>
            <a:ext cx="2143942" cy="505468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rPr>
              <a:t>http://ldd.lego.com</a:t>
            </a:r>
          </a:p>
        </p:txBody>
      </p:sp>
      <p:pic>
        <p:nvPicPr>
          <p:cNvPr id="38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9008" y="1587021"/>
            <a:ext cx="3665984" cy="2784145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542270" y="1213384"/>
            <a:ext cx="8229601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900"/>
            </a:lvl1pPr>
          </a:lstStyle>
          <a:p>
            <a:pPr/>
            <a:r>
              <a:t>Lego Designer: construis ton lego</a:t>
            </a:r>
          </a:p>
        </p:txBody>
      </p:sp>
      <p:sp>
        <p:nvSpPr>
          <p:cNvPr id="382" name="Shape 382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Annexe 1: Outils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3709628" y="4512908"/>
            <a:ext cx="172474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rPr>
              <a:t>https://goo.gl/rZyncZ</a:t>
            </a:r>
          </a:p>
        </p:txBody>
      </p:sp>
      <p:pic>
        <p:nvPicPr>
          <p:cNvPr id="38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1257" y="1666605"/>
            <a:ext cx="2791628" cy="2756029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542270" y="1213384"/>
            <a:ext cx="8229601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900"/>
            </a:lvl1pPr>
          </a:lstStyle>
          <a:p>
            <a:pPr/>
            <a:r>
              <a:t>Imprime ton Test Pad</a:t>
            </a:r>
          </a:p>
        </p:txBody>
      </p:sp>
      <p:sp>
        <p:nvSpPr>
          <p:cNvPr id="387" name="Shape 387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Annexe 1: Outils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364" y="1969847"/>
            <a:ext cx="6515272" cy="2650160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542270" y="1213384"/>
            <a:ext cx="8229601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900"/>
            </a:lvl1pPr>
          </a:lstStyle>
          <a:p>
            <a:pPr/>
            <a:r>
              <a:t>Les différents modèles de Mindstorms</a:t>
            </a:r>
          </a:p>
        </p:txBody>
      </p:sp>
      <p:sp>
        <p:nvSpPr>
          <p:cNvPr id="391" name="Shape 391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Annexe 2: Mindstorms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3" name="Table 393"/>
          <p:cNvGraphicFramePr/>
          <p:nvPr/>
        </p:nvGraphicFramePr>
        <p:xfrm>
          <a:off x="556183" y="1094368"/>
          <a:ext cx="3883273" cy="3528503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{4C3C2611-4C71-4FC5-86AE-919BDF0F9419}</a:tableStyleId>
              </a:tblPr>
              <a:tblGrid>
                <a:gridCol w="1431926"/>
                <a:gridCol w="2438645"/>
              </a:tblGrid>
              <a:tr h="55716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CPU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ARM 9
300 MHz</a:t>
                      </a:r>
                    </a:p>
                  </a:txBody>
                  <a:tcPr marL="0" marR="0" marT="0" marB="0" anchor="t" anchorCtr="0" horzOverflow="overflow"/>
                </a:tc>
              </a:tr>
              <a:tr h="1022883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Mémoire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16 MB Flash
64 MB RAM
Extensible via une carte micro-SD (max 32 GB)</a:t>
                      </a:r>
                    </a:p>
                  </a:txBody>
                  <a:tcPr marL="0" marR="0" marT="0" marB="0" anchor="t" anchorCtr="0" horzOverflow="overflow"/>
                </a:tc>
              </a:tr>
              <a:tr h="55716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Système d’exploitation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Linux</a:t>
                      </a:r>
                    </a:p>
                  </a:txBody>
                  <a:tcPr marL="0" marR="0" marT="0" marB="0" anchor="t" anchorCtr="0" horzOverflow="overflow"/>
                </a:tc>
              </a:tr>
              <a:tr h="55716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Communication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Bluetooth 2.1</a:t>
                      </a:r>
                    </a:p>
                  </a:txBody>
                  <a:tcPr marL="0" marR="0" marT="0" marB="0" anchor="t" anchorCtr="0" horzOverflow="overflow"/>
                </a:tc>
              </a:tr>
              <a:tr h="819683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USB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Interconnexion de plusieurs EV3.
Support Wifi via dongle
Espace de stockage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aphicFrame>
        <p:nvGraphicFramePr>
          <p:cNvPr id="394" name="Table 394"/>
          <p:cNvGraphicFramePr/>
          <p:nvPr/>
        </p:nvGraphicFramePr>
        <p:xfrm>
          <a:off x="4593533" y="1088083"/>
          <a:ext cx="3790570" cy="3496294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{4C3C2611-4C71-4FC5-86AE-919BDF0F9419}</a:tableStyleId>
              </a:tblPr>
              <a:tblGrid>
                <a:gridCol w="1397631"/>
                <a:gridCol w="2380237"/>
              </a:tblGrid>
              <a:tr h="115266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Mobile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Compatible avec iOS et Android</a:t>
                      </a:r>
                    </a:p>
                  </a:txBody>
                  <a:tcPr marL="0" marR="0" marT="0" marB="0" anchor="t" anchorCtr="0" horzOverflow="overflow"/>
                </a:tc>
              </a:tr>
              <a:tr h="776977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Ports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4 ports d’entrée et 4 ports de sortie</a:t>
                      </a:r>
                    </a:p>
                  </a:txBody>
                  <a:tcPr marL="0" marR="0" marT="0" marB="0" anchor="t" anchorCtr="0" horzOverflow="overflow"/>
                </a:tc>
              </a:tr>
              <a:tr h="776977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Affichage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LCD Matrix, monochrome
178 x 128 Pixels</a:t>
                      </a:r>
                    </a:p>
                  </a:txBody>
                  <a:tcPr marL="0" marR="0" marT="0" marB="0" anchor="t" anchorCtr="0" horzOverflow="overflow"/>
                </a:tc>
              </a:tr>
              <a:tr h="776977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Son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Haut-parleur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395" name="Shape 395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Annexe 2: Mindstorms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Sur Terre et même sur Mars</a:t>
            </a:r>
          </a:p>
        </p:txBody>
      </p:sp>
      <p:pic>
        <p:nvPicPr>
          <p:cNvPr id="9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159" y="999034"/>
            <a:ext cx="6325682" cy="350724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3166071" y="4559137"/>
            <a:ext cx="281185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Véhicule autonome Mars Curiosity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6130" y="1039119"/>
            <a:ext cx="4740063" cy="331434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607405" y="4240791"/>
            <a:ext cx="2349265" cy="486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/>
            <a:r>
              <a:t>+/- 400 euros</a:t>
            </a:r>
          </a:p>
        </p:txBody>
      </p:sp>
      <p:pic>
        <p:nvPicPr>
          <p:cNvPr id="39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42110" y="1654791"/>
            <a:ext cx="4648294" cy="2614665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hape 400"/>
          <p:cNvSpPr/>
          <p:nvPr/>
        </p:nvSpPr>
        <p:spPr>
          <a:xfrm>
            <a:off x="502535" y="1242098"/>
            <a:ext cx="255900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Mindstorms EV3 Home</a:t>
            </a:r>
          </a:p>
        </p:txBody>
      </p:sp>
      <p:sp>
        <p:nvSpPr>
          <p:cNvPr id="401" name="Shape 401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Annexe 2: Mindstorms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5189" y="912236"/>
            <a:ext cx="4737101" cy="367495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750988" y="3915841"/>
            <a:ext cx="2349264" cy="486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pPr/>
            <a:r>
              <a:t>+/- 450 euros</a:t>
            </a:r>
          </a:p>
        </p:txBody>
      </p:sp>
      <p:pic>
        <p:nvPicPr>
          <p:cNvPr id="40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838" y="1882565"/>
            <a:ext cx="2458168" cy="185416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Annexe 2: Mindstorms</a:t>
            </a:r>
          </a:p>
        </p:txBody>
      </p:sp>
      <p:sp>
        <p:nvSpPr>
          <p:cNvPr id="407" name="Shape 407"/>
          <p:cNvSpPr/>
          <p:nvPr/>
        </p:nvSpPr>
        <p:spPr>
          <a:xfrm>
            <a:off x="646118" y="1214672"/>
            <a:ext cx="2559004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Mindstorms EV3 Education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634" y="1282216"/>
            <a:ext cx="3885181" cy="1240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9947" y="1282216"/>
            <a:ext cx="3886201" cy="3097322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hape 411">
            <a:hlinkClick r:id="" invalidUrl="" action="ppaction://hlinkshowjump?jump=nextslide" tgtFrame="" tooltip="" history="1" highlightClick="0" endSnd="0"/>
          </p:cNvPr>
          <p:cNvSpPr/>
          <p:nvPr/>
        </p:nvSpPr>
        <p:spPr>
          <a:xfrm>
            <a:off x="3290135" y="4600649"/>
            <a:ext cx="183369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4" invalidUrl="" action="" tgtFrame="" tooltip="" history="1" highlightClick="0" endSnd="0"/>
              </a:rPr>
              <a:t>https://goo.gl/uDNhZu</a:t>
            </a:r>
          </a:p>
        </p:txBody>
      </p:sp>
      <p:sp>
        <p:nvSpPr>
          <p:cNvPr id="412" name="Shape 412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Annexe 2: Mindstorms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3704506" y="4468300"/>
            <a:ext cx="173498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rPr>
              <a:t>https://goo.gl/zvknu2</a:t>
            </a:r>
          </a:p>
        </p:txBody>
      </p:sp>
      <p:pic>
        <p:nvPicPr>
          <p:cNvPr id="41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1176" y="1213611"/>
            <a:ext cx="5681648" cy="3104456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hape 416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/>
          <a:p>
            <a:pPr/>
            <a:r>
              <a:t>Annexe 2: Mindstorms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Annexe 3: Communication entre EV3</a:t>
            </a:r>
          </a:p>
        </p:txBody>
      </p:sp>
      <p:pic>
        <p:nvPicPr>
          <p:cNvPr id="4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7828" y="1679634"/>
            <a:ext cx="4604805" cy="250464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>
            <p:ph type="body" sz="half" idx="1"/>
          </p:nvPr>
        </p:nvSpPr>
        <p:spPr>
          <a:xfrm>
            <a:off x="457200" y="1200150"/>
            <a:ext cx="3790240" cy="3391199"/>
          </a:xfrm>
          <a:prstGeom prst="rect">
            <a:avLst/>
          </a:prstGeom>
        </p:spPr>
        <p:txBody>
          <a:bodyPr/>
          <a:lstStyle/>
          <a:p>
            <a:pPr algn="l"/>
            <a:r>
              <a:t>Il est possible de faire communiquer  deux mindstorms entre eux en utilisant bluetooth.</a:t>
            </a:r>
          </a:p>
          <a:p>
            <a:pPr algn="l"/>
          </a:p>
          <a:p>
            <a:pPr algn="l"/>
            <a:r>
              <a:t>Des blocs existent pour:</a:t>
            </a:r>
          </a:p>
          <a:p>
            <a:pPr marL="457200" indent="-228600" algn="l">
              <a:buSzPct val="100000"/>
              <a:buAutoNum type="arabicPeriod" startAt="1"/>
            </a:pPr>
            <a:r>
              <a:t>connecter les mindstorms entre eux</a:t>
            </a:r>
          </a:p>
          <a:p>
            <a:pPr marL="457200" indent="-228600" algn="l">
              <a:buSzPct val="100000"/>
              <a:buAutoNum type="arabicPeriod" startAt="1"/>
            </a:pPr>
            <a:r>
              <a:t>s’envoyer des messages</a:t>
            </a:r>
          </a:p>
          <a:p>
            <a:pPr algn="l"/>
          </a:p>
          <a:p>
            <a:pPr algn="l"/>
            <a:r>
              <a:t>Un exemple est donné ici:</a:t>
            </a:r>
          </a:p>
          <a:p>
            <a:pPr algn="l"/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 invalidUrl="" action="" tgtFrame="" tooltip="" history="1" highlightClick="0" endSnd="0"/>
              </a:rPr>
              <a:t>https://www.youtube.com/watch?v=VkDytYK0r0c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3132"/>
            </a:lvl1pPr>
          </a:lstStyle>
          <a:p>
            <a:pPr/>
            <a:r>
              <a:t>Annexe 4: Importer des briques logicielles</a:t>
            </a:r>
          </a:p>
        </p:txBody>
      </p:sp>
      <p:sp>
        <p:nvSpPr>
          <p:cNvPr id="423" name="Shape 4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04672">
              <a:defRPr sz="1584"/>
            </a:pPr>
            <a:r>
              <a:t>Tu peux étendre la liste des capteurs avec de nouvelles briques logicielles que tu peux acheter dans le commerce où récupérer d’une ancienne version de Mindstorms (NXT).</a:t>
            </a:r>
          </a:p>
          <a:p>
            <a:pPr defTabSz="804672">
              <a:defRPr sz="1584"/>
            </a:pPr>
          </a:p>
          <a:p>
            <a:pPr defTabSz="804672">
              <a:defRPr sz="1584"/>
            </a:pPr>
            <a:r>
              <a:t>Si tu as un Mindstorms NXT, sache que tu peux utiliser ses capteurs sous EV3.</a:t>
            </a:r>
          </a:p>
          <a:p>
            <a:pPr defTabSz="804672">
              <a:defRPr sz="1584"/>
            </a:pPr>
          </a:p>
          <a:p>
            <a:pPr defTabSz="804672">
              <a:defRPr sz="1584"/>
            </a:pPr>
            <a:r>
              <a:t>Pour cela, ouvre la page suivante: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rPr>
              <a:t>https://goo.gl/eDuyvb</a:t>
            </a:r>
          </a:p>
          <a:p>
            <a:pPr defTabSz="804672">
              <a:defRPr sz="1584"/>
            </a:pPr>
          </a:p>
          <a:p>
            <a:pPr defTabSz="804672">
              <a:defRPr sz="1584"/>
            </a:pPr>
            <a:r>
              <a:t>Dans la section “BLOCS LOGICIELS EV3”, tu trouveras les blocs dont certains sont compatibles avec NXT:</a:t>
            </a:r>
          </a:p>
          <a:p>
            <a:pPr defTabSz="804672">
              <a:defRPr sz="1584"/>
            </a:pPr>
          </a:p>
          <a:p>
            <a:pPr marL="201168" indent="-201168" defTabSz="804672">
              <a:buSzPct val="100000"/>
              <a:buChar char="•"/>
              <a:defRPr sz="1584"/>
            </a:pPr>
            <a:r>
              <a:t>Capteur sonore</a:t>
            </a:r>
          </a:p>
          <a:p>
            <a:pPr marL="201168" indent="-201168" defTabSz="804672">
              <a:buSzPct val="100000"/>
              <a:buChar char="•"/>
              <a:defRPr sz="1584"/>
            </a:pPr>
            <a:r>
              <a:t>Capteur à ultrasons</a:t>
            </a:r>
          </a:p>
          <a:p>
            <a:pPr marL="201168" indent="-201168" defTabSz="804672">
              <a:buSzPct val="100000"/>
              <a:buChar char="•"/>
              <a:defRPr sz="1584"/>
            </a:pPr>
          </a:p>
          <a:p>
            <a:pPr defTabSz="804672">
              <a:defRPr sz="1584"/>
            </a:pPr>
            <a:r>
              <a:t>Nous allons montrer les différentes étapes pour importer ces blocs dans le logiciel EV3.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6313" indent="-226313" defTabSz="905255">
              <a:buSzPct val="100000"/>
              <a:buAutoNum type="arabicPeriod" startAt="1"/>
              <a:defRPr sz="1782"/>
            </a:pPr>
            <a:r>
              <a:t>Récupère les blocs logiciels sur le site de Mindstoms à l’adresse: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rPr>
              <a:t>https://goo.gl/eDuyvb</a:t>
            </a:r>
          </a:p>
          <a:p>
            <a:pPr marL="226313" indent="-226313" defTabSz="905255">
              <a:buSzPct val="100000"/>
              <a:buAutoNum type="arabicPeriod" startAt="1"/>
              <a:defRPr sz="1782"/>
            </a:pPr>
            <a:r>
              <a:t>Les blocs logiciels se trouvent sur la page (recherche "TÉLÉCHARGER UN BLOC LOGICIEL EV3 (PC/MAC)")</a:t>
            </a:r>
          </a:p>
          <a:p>
            <a:pPr marL="226313" indent="-226313" defTabSz="905255">
              <a:buSzPct val="100000"/>
              <a:buAutoNum type="arabicPeriod" startAt="1"/>
              <a:defRPr sz="1782"/>
            </a:pPr>
            <a:r>
              <a:t>Les blocs logiciels des capteurs sonores et à ultrasons sont compatibles NXT</a:t>
            </a:r>
          </a:p>
          <a:p>
            <a:pPr marL="226313" indent="-226313" defTabSz="905255">
              <a:buSzPct val="100000"/>
              <a:buAutoNum type="arabicPeriod" startAt="1"/>
              <a:defRPr sz="1782"/>
            </a:pPr>
            <a:r>
              <a:t>Lance le programme Lego Mindstorms EV3 sur ton PC ou Mac</a:t>
            </a:r>
          </a:p>
          <a:p>
            <a:pPr marL="226313" indent="-226313" defTabSz="905255">
              <a:buSzPct val="100000"/>
              <a:buAutoNum type="arabicPeriod" startAt="1"/>
              <a:defRPr sz="1782"/>
            </a:pPr>
            <a:r>
              <a:t>Dans le menu "Outils", sélectionne "Importation de programme de brique"</a:t>
            </a:r>
          </a:p>
          <a:p>
            <a:pPr marL="226313" indent="-226313" defTabSz="905255">
              <a:buSzPct val="100000"/>
              <a:buAutoNum type="arabicPeriod" startAt="1"/>
              <a:defRPr sz="1782"/>
            </a:pPr>
            <a:r>
              <a:t>Importe les blocs que tu as téléchargés et redémarre le programme Lego Mindstorms EV3</a:t>
            </a:r>
          </a:p>
          <a:p>
            <a:pPr marL="226313" indent="-226313" defTabSz="905255">
              <a:buSzPct val="100000"/>
              <a:buAutoNum type="arabicPeriod" startAt="1"/>
              <a:defRPr sz="1782"/>
            </a:pPr>
            <a:r>
              <a:t>Les nouveaux blocs sont disponibles dans la section “Capteur"</a:t>
            </a:r>
          </a:p>
          <a:p>
            <a:pPr marL="226313" indent="-226313" defTabSz="905255">
              <a:buSzPct val="100000"/>
              <a:buAutoNum type="arabicPeriod" startAt="1"/>
              <a:defRPr sz="1782"/>
            </a:pPr>
            <a:r>
              <a:t>Pour les tester, connecte-les à ton EV3 et analyse leur comportement dans la zone "Affichage des ports" (disponible en bas et à droite du logiciel EV3)</a:t>
            </a:r>
          </a:p>
        </p:txBody>
      </p:sp>
      <p:sp>
        <p:nvSpPr>
          <p:cNvPr id="426" name="Shape 4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3132"/>
            </a:lvl1pPr>
          </a:lstStyle>
          <a:p>
            <a:pPr/>
            <a:r>
              <a:t>Annexe 4: Importer des briques logicielles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LabView</a:t>
            </a:r>
          </a:p>
          <a:p>
            <a:pPr marL="228600" indent="-228600">
              <a:buSzPct val="100000"/>
              <a:buChar char="•"/>
            </a:pPr>
            <a:r>
              <a:t>RobotC</a:t>
            </a:r>
          </a:p>
          <a:p>
            <a:pPr marL="228600" indent="-228600">
              <a:buSzPct val="100000"/>
              <a:buChar char="•"/>
            </a:pPr>
            <a:r>
              <a:t>EV3dev</a:t>
            </a:r>
          </a:p>
          <a:p>
            <a:pPr marL="228600" indent="-228600">
              <a:buSzPct val="100000"/>
              <a:buChar char="•"/>
            </a:pPr>
            <a:r>
              <a:t>LeJOS</a:t>
            </a:r>
          </a:p>
          <a:p>
            <a:pPr marL="228600" indent="-228600">
              <a:buSzPct val="100000"/>
              <a:buChar char="•"/>
            </a:pPr>
            <a:r>
              <a:t>OpenRoberta</a:t>
            </a:r>
          </a:p>
          <a:p>
            <a:pPr marL="228600" indent="-228600">
              <a:buSzPct val="100000"/>
              <a:buChar char="•"/>
            </a:pPr>
            <a:r>
              <a:t>EV3Basic</a:t>
            </a:r>
          </a:p>
          <a:p>
            <a:pPr marL="228600" indent="-228600">
              <a:buSzPct val="100000"/>
              <a:buChar char="•"/>
            </a:pPr>
            <a:r>
              <a:t>Scratch</a:t>
            </a:r>
          </a:p>
          <a:p>
            <a:pPr marL="228600" indent="-228600">
              <a:buSzPct val="100000"/>
              <a:buChar char="•"/>
            </a:pPr>
            <a:r>
              <a:t>Enchanting</a:t>
            </a:r>
          </a:p>
          <a:p>
            <a:pPr marL="228600" indent="-228600">
              <a:buSzPct val="100000"/>
              <a:buChar char="•"/>
            </a:pPr>
            <a:r>
              <a:t>ROBOLAB</a:t>
            </a:r>
          </a:p>
        </p:txBody>
      </p:sp>
      <p:sp>
        <p:nvSpPr>
          <p:cNvPr id="429" name="Shape 429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/>
          <a:lstStyle>
            <a:lvl1pPr defTabSz="813816">
              <a:defRPr sz="3204"/>
            </a:lvl1pPr>
          </a:lstStyle>
          <a:p>
            <a:pPr/>
            <a:r>
              <a:t>Annexe 5: D’autres systèmes et langages</a:t>
            </a:r>
          </a:p>
        </p:txBody>
      </p:sp>
      <p:sp>
        <p:nvSpPr>
          <p:cNvPr id="430" name="Shape 430"/>
          <p:cNvSpPr/>
          <p:nvPr/>
        </p:nvSpPr>
        <p:spPr>
          <a:xfrm>
            <a:off x="2091916" y="3857214"/>
            <a:ext cx="552999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rPr>
              <a:t>http://www.legoengineering.com/alternative-programming-languages/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Annexe 6: Quelques liens</a:t>
            </a:r>
          </a:p>
        </p:txBody>
      </p:sp>
      <p:sp>
        <p:nvSpPr>
          <p:cNvPr id="433" name="Shape 433"/>
          <p:cNvSpPr/>
          <p:nvPr>
            <p:ph type="body" idx="1"/>
          </p:nvPr>
        </p:nvSpPr>
        <p:spPr>
          <a:xfrm>
            <a:off x="457200" y="1193533"/>
            <a:ext cx="8229600" cy="3391200"/>
          </a:xfrm>
          <a:prstGeom prst="rect">
            <a:avLst/>
          </a:prstGeom>
        </p:spPr>
        <p:txBody>
          <a:bodyPr/>
          <a:lstStyle/>
          <a:p>
            <a:pPr/>
            <a:r>
              <a:t>Site officiel </a:t>
            </a:r>
            <a:r>
              <a:rPr b="1"/>
              <a:t>Lego Mindstorms EV3</a:t>
            </a:r>
            <a:r>
              <a:t>: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rPr>
              <a:t>https://goo.gl/W8DlKx</a:t>
            </a:r>
          </a:p>
          <a:p>
            <a:pPr/>
          </a:p>
          <a:p>
            <a:pPr/>
            <a:r>
              <a:rPr b="1"/>
              <a:t>Emma</a:t>
            </a:r>
            <a:r>
              <a:t> (Blue Angel Robotics) vous présente ses projets Lego Mindstorms sur sa chaîne YouTube: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 invalidUrl="" action="" tgtFrame="" tooltip="" history="1" highlightClick="0" endSnd="0"/>
              </a:rPr>
              <a:t>https://goo.gl/tA24Gr</a:t>
            </a:r>
            <a:r>
              <a:t> (en anglais)</a:t>
            </a:r>
          </a:p>
          <a:p>
            <a:pPr/>
          </a:p>
          <a:p>
            <a:pPr/>
            <a:r>
              <a:rPr b="1"/>
              <a:t>Builderdude35</a:t>
            </a:r>
            <a:r>
              <a:t> explique ses différents projets Lego Mindstorms à l’aide de très nombreuses vidéos: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4" invalidUrl="" action="" tgtFrame="" tooltip="" history="1" highlightClick="0" endSnd="0"/>
              </a:rPr>
              <a:t>https://goo.gl/bB50jY</a:t>
            </a:r>
            <a:r>
              <a:t> (en anglais)</a:t>
            </a:r>
          </a:p>
          <a:p>
            <a:pPr/>
          </a:p>
          <a:p>
            <a:pPr/>
            <a:r>
              <a:t>Le site du </a:t>
            </a:r>
            <a:r>
              <a:rPr b="1"/>
              <a:t>Wajug</a:t>
            </a:r>
            <a:r>
              <a:t>: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5" invalidUrl="" action="" tgtFrame="" tooltip="" history="1" highlightClick="0" endSnd="0"/>
              </a:rPr>
              <a:t>http://www.wajug.be/</a:t>
            </a:r>
          </a:p>
          <a:p>
            <a:pPr/>
          </a:p>
          <a:p>
            <a:pPr/>
            <a:r>
              <a:t>Le site du </a:t>
            </a:r>
            <a:r>
              <a:rPr b="1"/>
              <a:t>Devoxx4Kids</a:t>
            </a:r>
            <a:r>
              <a:t>: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6" invalidUrl="" action="" tgtFrame="" tooltip="" history="1" highlightClick="0" endSnd="0"/>
              </a:rPr>
              <a:t>http://www.devoxx4kids.org/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Notre smart-car</a:t>
            </a:r>
          </a:p>
        </p:txBody>
      </p:sp>
      <p:pic>
        <p:nvPicPr>
          <p:cNvPr id="101" name="IMG_242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2556" y="1134082"/>
            <a:ext cx="5046911" cy="3785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simple-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simple-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-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simple-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simple-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-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